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6" r:id="rId4"/>
    <p:sldMasterId id="2147483729" r:id="rId5"/>
    <p:sldMasterId id="2147483771" r:id="rId6"/>
    <p:sldMasterId id="2147483776" r:id="rId7"/>
  </p:sldMasterIdLst>
  <p:notesMasterIdLst>
    <p:notesMasterId r:id="rId19"/>
  </p:notesMasterIdLst>
  <p:handoutMasterIdLst>
    <p:handoutMasterId r:id="rId20"/>
  </p:handoutMasterIdLst>
  <p:sldIdLst>
    <p:sldId id="273" r:id="rId8"/>
    <p:sldId id="315" r:id="rId9"/>
    <p:sldId id="316" r:id="rId10"/>
    <p:sldId id="317" r:id="rId11"/>
    <p:sldId id="319" r:id="rId12"/>
    <p:sldId id="330" r:id="rId13"/>
    <p:sldId id="328" r:id="rId14"/>
    <p:sldId id="329" r:id="rId15"/>
    <p:sldId id="332" r:id="rId16"/>
    <p:sldId id="333" r:id="rId17"/>
    <p:sldId id="309" r:id="rId18"/>
  </p:sldIdLst>
  <p:sldSz cx="18288000" cy="10287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7E3FE1-A1AF-480C-A499-80440EE8983E}">
          <p14:sldIdLst>
            <p14:sldId id="273"/>
            <p14:sldId id="315"/>
            <p14:sldId id="316"/>
            <p14:sldId id="317"/>
            <p14:sldId id="319"/>
          </p14:sldIdLst>
        </p14:section>
        <p14:section name="Title Page" id="{2510F47F-DB72-4676-94B5-2E120F7BCE79}">
          <p14:sldIdLst>
            <p14:sldId id="330"/>
          </p14:sldIdLst>
        </p14:section>
        <p14:section name="Acknowledgement" id="{96EB222B-237E-4871-B9C7-02D134DA1695}">
          <p14:sldIdLst>
            <p14:sldId id="328"/>
            <p14:sldId id="329"/>
          </p14:sldIdLst>
        </p14:section>
        <p14:section name="Your Content" id="{1D9065C4-CA04-4C94-A3C1-354632CD1962}">
          <p14:sldIdLst>
            <p14:sldId id="332"/>
          </p14:sldIdLst>
        </p14:section>
        <p14:section name="Divider Slides" id="{E6B8DE8B-03F8-4FE0-98F7-10180CEA9A55}">
          <p14:sldIdLst>
            <p14:sldId id="333"/>
          </p14:sldIdLst>
        </p14:section>
        <p14:section name="Thank You slide" id="{1E3E8924-3DB1-434A-9FE1-F989551C67E4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37"/>
    <a:srgbClr val="002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6247" autoAdjust="0"/>
  </p:normalViewPr>
  <p:slideViewPr>
    <p:cSldViewPr snapToGrid="0" snapToObjects="1">
      <p:cViewPr varScale="1">
        <p:scale>
          <a:sx n="69" d="100"/>
          <a:sy n="69" d="100"/>
        </p:scale>
        <p:origin x="786" y="78"/>
      </p:cViewPr>
      <p:guideLst/>
    </p:cSldViewPr>
  </p:slideViewPr>
  <p:outlineViewPr>
    <p:cViewPr>
      <p:scale>
        <a:sx n="33" d="100"/>
        <a:sy n="33" d="100"/>
      </p:scale>
      <p:origin x="0" y="-3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715"/>
    </p:cViewPr>
  </p:sorterViewPr>
  <p:notesViewPr>
    <p:cSldViewPr snapToGrid="0" snapToObjects="1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00156-24C1-1C48-AFE7-3D5ED8D3F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E543B-699E-A349-9B36-85C75DBC5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B1BB-9DE0-5A40-A206-F5EC6EC11A56}" type="datetimeFigureOut">
              <a:rPr lang="en-US" smtClean="0">
                <a:latin typeface="Arial" panose="020B0604020202020204" pitchFamily="34" charset="0"/>
              </a:rPr>
              <a:t>6/15/2026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7FBA-4E57-164A-A8E5-9BE854338A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13F37-FFDF-C440-BEAA-B93AFDC880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368B-55CC-5943-8947-4614B4271B0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A46A7DE-C5E7-C844-BFF3-98F77156BF21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462BB34-3D0A-3D43-8B90-0FD7FEF123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914400" algn="l" defTabSz="1828800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828800" algn="l" defTabSz="1828800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743200" algn="l" defTabSz="1828800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3657600" algn="l" defTabSz="1828800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EITF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45F342AA-28EA-182E-AA8B-28D3F0D707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532B93-1AF0-2C99-F497-71A57E0D7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9653" y="1688123"/>
            <a:ext cx="9716156" cy="2841005"/>
          </a:xfrm>
          <a:prstGeom prst="rect">
            <a:avLst/>
          </a:prstGeom>
          <a:noFill/>
        </p:spPr>
        <p:txBody>
          <a:bodyPr lIns="0"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 of presentation here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3FA537-8912-D95B-AD51-0C87E134A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9112" y="4797425"/>
            <a:ext cx="9716155" cy="77311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AU" dirty="0"/>
              <a:t>Click here to add sub-title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DAF6CF-6E7F-A424-97B0-442B830A89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9113" y="5978769"/>
            <a:ext cx="9717087" cy="249054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en-US" dirty="0"/>
              <a:t>First name Last name: Title: Organisation</a:t>
            </a:r>
          </a:p>
        </p:txBody>
      </p:sp>
    </p:spTree>
    <p:extLst>
      <p:ext uri="{BB962C8B-B14F-4D97-AF65-F5344CB8AC3E}">
        <p14:creationId xmlns:p14="http://schemas.microsoft.com/office/powerpoint/2010/main" val="13406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E087DE-7CC2-6AD0-589F-603AF72E5E8F}"/>
              </a:ext>
            </a:extLst>
          </p:cNvPr>
          <p:cNvSpPr txBox="1"/>
          <p:nvPr userDrawn="1"/>
        </p:nvSpPr>
        <p:spPr>
          <a:xfrm>
            <a:off x="999307" y="1352041"/>
            <a:ext cx="10444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+mj-lt"/>
              </a:rPr>
              <a:t>Thank you</a:t>
            </a:r>
            <a:br>
              <a:rPr lang="en-US" sz="6600" dirty="0">
                <a:latin typeface="+mj-lt"/>
              </a:rPr>
            </a:br>
            <a:r>
              <a:rPr lang="en-US" sz="6600" b="0" dirty="0">
                <a:latin typeface="+mn-lt"/>
              </a:rPr>
              <a:t>and stay connected</a:t>
            </a:r>
            <a:endParaRPr lang="en-AU" sz="6600" b="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28DCF-A8E4-E682-DA58-D38432C169FA}"/>
              </a:ext>
            </a:extLst>
          </p:cNvPr>
          <p:cNvSpPr txBox="1"/>
          <p:nvPr userDrawn="1"/>
        </p:nvSpPr>
        <p:spPr>
          <a:xfrm>
            <a:off x="999307" y="4024163"/>
            <a:ext cx="712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www.tmr.qld.gov.au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715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EITF Delivering for Queensland"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FE157-B09B-B491-257B-1141D9DB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8959851"/>
            <a:ext cx="18287998" cy="132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1F62-2418-E874-03F2-C7A982FE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E13A53-A3A0-7E9B-82AD-0B120E446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078824"/>
            <a:ext cx="15773400" cy="6439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 dirty="0"/>
              <a:t>Click here to add text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560D2-0428-18AC-63C0-A2E432301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5542" y="3450213"/>
            <a:ext cx="8276916" cy="13964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19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asic Conten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F952-7C6E-D2D8-AB0A-0004215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968377"/>
            <a:ext cx="5898356" cy="2117722"/>
          </a:xfrm>
        </p:spPr>
        <p:txBody>
          <a:bodyPr anchor="b"/>
          <a:lstStyle>
            <a:lvl1pPr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C71-0C15-971C-97C2-ACA5AFA2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27E40-51A3-23C4-E516-E1ECA1C0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221502"/>
            <a:ext cx="5898356" cy="5581980"/>
          </a:xfrm>
        </p:spPr>
        <p:txBody>
          <a:bodyPr/>
          <a:lstStyle>
            <a:lvl1pPr marL="0" indent="0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68ADD-68C7-BCDF-AC56-A9C343F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 lang="en-AU" smtClean="0"/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7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B28B-28FD-DE36-E69B-23563F19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968375"/>
            <a:ext cx="16969904" cy="1292798"/>
          </a:xfrm>
        </p:spPr>
        <p:txBody>
          <a:bodyPr>
            <a:normAutofit/>
          </a:bodyPr>
          <a:lstStyle>
            <a:lvl1pPr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1B26D-8E3D-BDF2-39BA-CCA8D8723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1" y="2597150"/>
            <a:ext cx="16969814" cy="5778500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608A41-493F-4ED4-DDFB-12071F84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1" y="9281764"/>
            <a:ext cx="1964366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05DC4E-E34B-2EE3-B0E8-070B861E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4734" y="9281764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D09522-F89E-E067-11C8-AA9B3DE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0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DF1A-F535-879C-D485-A6CACEB0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968375"/>
            <a:ext cx="12492894" cy="1284462"/>
          </a:xfrm>
        </p:spPr>
        <p:txBody>
          <a:bodyPr>
            <a:normAutofit/>
          </a:bodyPr>
          <a:lstStyle>
            <a:lvl1pPr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F2C2-BB7C-95B0-F9B1-2F08F54C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>
            <a:normAutofit/>
          </a:bodyPr>
          <a:lstStyle>
            <a:lvl1pPr marL="0" indent="0">
              <a:buNone/>
              <a:defRPr lang="en-US" b="1" dirty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9234-C4A5-D874-B757-5DCBEC457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4876026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8792A-2899-45B2-A281-929D61BB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>
            <a:normAutofit/>
          </a:bodyPr>
          <a:lstStyle>
            <a:lvl1pPr marL="0" indent="0">
              <a:buNone/>
              <a:defRPr lang="en-US" b="1" dirty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A2C3-16FA-0E0C-5490-CBFCE224B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4876026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5CA73A-8422-73AA-7CAD-BF04613F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 lang="en-AU" smtClean="0"/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92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8DA263-227B-3BD6-3C47-A16A727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 lang="en-AU" smtClean="0"/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BDA188-12F5-B50E-2995-2AFF17811661}"/>
              </a:ext>
            </a:extLst>
          </p:cNvPr>
          <p:cNvSpPr txBox="1">
            <a:spLocks/>
          </p:cNvSpPr>
          <p:nvPr userDrawn="1"/>
        </p:nvSpPr>
        <p:spPr>
          <a:xfrm>
            <a:off x="201091" y="-991069"/>
            <a:ext cx="293716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00" b="1" dirty="0">
                <a:solidFill>
                  <a:schemeClr val="bg1">
                    <a:lumMod val="40000"/>
                    <a:lumOff val="60000"/>
                    <a:alpha val="37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773D2F-F341-CEFB-DC9F-1AB9DA7F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9482" y="1796389"/>
            <a:ext cx="13809624" cy="559097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 dirty="0"/>
              <a:t>Click to add a quote. </a:t>
            </a:r>
            <a:br>
              <a:rPr lang="en-GB" dirty="0"/>
            </a:br>
            <a:r>
              <a:rPr lang="en-GB" dirty="0"/>
              <a:t>Maximum amount of lines is 7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CFF451-D0B5-C468-1AF1-FF24574E4F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64294" y="7689614"/>
            <a:ext cx="3136900" cy="676276"/>
          </a:xfrm>
        </p:spPr>
        <p:txBody>
          <a:bodyPr>
            <a:noAutofit/>
          </a:bodyPr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+mn-lt"/>
                <a:ea typeface="Noto Serif Black" panose="02020502060505020204" pitchFamily="18" charset="0"/>
                <a:cs typeface="Times New Roman" panose="02020603050405020304" pitchFamily="18" charset="0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6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</a:lstStyle>
          <a:p>
            <a:pPr lvl="0"/>
            <a:r>
              <a:rPr lang="en-GB" dirty="0"/>
              <a:t>- Click to add name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27CA3-D5FD-1432-E3B4-674DF2F2EC14}"/>
              </a:ext>
            </a:extLst>
          </p:cNvPr>
          <p:cNvSpPr txBox="1"/>
          <p:nvPr userDrawn="1"/>
        </p:nvSpPr>
        <p:spPr>
          <a:xfrm>
            <a:off x="15277210" y="6534783"/>
            <a:ext cx="293716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00" b="1" dirty="0">
                <a:solidFill>
                  <a:schemeClr val="bg1">
                    <a:lumMod val="40000"/>
                    <a:lumOff val="60000"/>
                    <a:alpha val="37000"/>
                  </a:schemeClr>
                </a:solidFill>
                <a:latin typeface="Times New Roman" panose="02020603050405020304" pitchFamily="18" charset="0"/>
                <a:ea typeface="Noto Serif" panose="020205020605050202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3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D3C876FB-FCEB-3BAB-2E89-B74F4B1F1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97922" y="1"/>
            <a:ext cx="10484856" cy="10326090"/>
          </a:xfrm>
          <a:custGeom>
            <a:avLst/>
            <a:gdLst>
              <a:gd name="connsiteX0" fmla="*/ 0 w 5253038"/>
              <a:gd name="connsiteY0" fmla="*/ 5153025 h 5153025"/>
              <a:gd name="connsiteX1" fmla="*/ 1288256 w 5253038"/>
              <a:gd name="connsiteY1" fmla="*/ 0 h 5153025"/>
              <a:gd name="connsiteX2" fmla="*/ 5253038 w 5253038"/>
              <a:gd name="connsiteY2" fmla="*/ 0 h 5153025"/>
              <a:gd name="connsiteX3" fmla="*/ 3964782 w 5253038"/>
              <a:gd name="connsiteY3" fmla="*/ 5153025 h 5153025"/>
              <a:gd name="connsiteX4" fmla="*/ 0 w 5253038"/>
              <a:gd name="connsiteY4" fmla="*/ 5153025 h 5153025"/>
              <a:gd name="connsiteX0" fmla="*/ 2988 w 5256026"/>
              <a:gd name="connsiteY0" fmla="*/ 5153025 h 5153025"/>
              <a:gd name="connsiteX1" fmla="*/ 0 w 5256026"/>
              <a:gd name="connsiteY1" fmla="*/ 0 h 5153025"/>
              <a:gd name="connsiteX2" fmla="*/ 5256026 w 5256026"/>
              <a:gd name="connsiteY2" fmla="*/ 0 h 5153025"/>
              <a:gd name="connsiteX3" fmla="*/ 3967770 w 5256026"/>
              <a:gd name="connsiteY3" fmla="*/ 5153025 h 5153025"/>
              <a:gd name="connsiteX4" fmla="*/ 2988 w 5256026"/>
              <a:gd name="connsiteY4" fmla="*/ 5153025 h 5153025"/>
              <a:gd name="connsiteX0" fmla="*/ 2988 w 3967770"/>
              <a:gd name="connsiteY0" fmla="*/ 5164109 h 5164109"/>
              <a:gd name="connsiteX1" fmla="*/ 0 w 3967770"/>
              <a:gd name="connsiteY1" fmla="*/ 11084 h 5164109"/>
              <a:gd name="connsiteX2" fmla="*/ 3200011 w 3967770"/>
              <a:gd name="connsiteY2" fmla="*/ 0 h 5164109"/>
              <a:gd name="connsiteX3" fmla="*/ 3967770 w 3967770"/>
              <a:gd name="connsiteY3" fmla="*/ 5164109 h 5164109"/>
              <a:gd name="connsiteX4" fmla="*/ 2988 w 3967770"/>
              <a:gd name="connsiteY4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64109 h 5164109"/>
              <a:gd name="connsiteX1" fmla="*/ 0 w 5212297"/>
              <a:gd name="connsiteY1" fmla="*/ 11084 h 5164109"/>
              <a:gd name="connsiteX2" fmla="*/ 3200011 w 5212297"/>
              <a:gd name="connsiteY2" fmla="*/ 0 h 5164109"/>
              <a:gd name="connsiteX3" fmla="*/ 5212297 w 5212297"/>
              <a:gd name="connsiteY3" fmla="*/ 2576946 h 5164109"/>
              <a:gd name="connsiteX4" fmla="*/ 3967770 w 5212297"/>
              <a:gd name="connsiteY4" fmla="*/ 5164109 h 5164109"/>
              <a:gd name="connsiteX5" fmla="*/ 2988 w 5212297"/>
              <a:gd name="connsiteY5" fmla="*/ 5164109 h 5164109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3967770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22345 w 5212297"/>
              <a:gd name="connsiteY4" fmla="*/ 5147484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65863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12297"/>
              <a:gd name="connsiteY0" fmla="*/ 5153026 h 5153026"/>
              <a:gd name="connsiteX1" fmla="*/ 0 w 5212297"/>
              <a:gd name="connsiteY1" fmla="*/ 1 h 5153026"/>
              <a:gd name="connsiteX2" fmla="*/ 3205552 w 5212297"/>
              <a:gd name="connsiteY2" fmla="*/ 0 h 5153026"/>
              <a:gd name="connsiteX3" fmla="*/ 5212297 w 5212297"/>
              <a:gd name="connsiteY3" fmla="*/ 2582489 h 5153026"/>
              <a:gd name="connsiteX4" fmla="*/ 2111261 w 5212297"/>
              <a:gd name="connsiteY4" fmla="*/ 5153026 h 5153026"/>
              <a:gd name="connsiteX5" fmla="*/ 2988 w 5212297"/>
              <a:gd name="connsiteY5" fmla="*/ 5153026 h 5153026"/>
              <a:gd name="connsiteX0" fmla="*/ 2988 w 5262173"/>
              <a:gd name="connsiteY0" fmla="*/ 5153026 h 5153026"/>
              <a:gd name="connsiteX1" fmla="*/ 0 w 5262173"/>
              <a:gd name="connsiteY1" fmla="*/ 1 h 5153026"/>
              <a:gd name="connsiteX2" fmla="*/ 3205552 w 5262173"/>
              <a:gd name="connsiteY2" fmla="*/ 0 h 5153026"/>
              <a:gd name="connsiteX3" fmla="*/ 5262173 w 5262173"/>
              <a:gd name="connsiteY3" fmla="*/ 2488278 h 5153026"/>
              <a:gd name="connsiteX4" fmla="*/ 2111261 w 5262173"/>
              <a:gd name="connsiteY4" fmla="*/ 5153026 h 5153026"/>
              <a:gd name="connsiteX5" fmla="*/ 2988 w 5262173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53026 h 5153026"/>
              <a:gd name="connsiteX5" fmla="*/ 2988 w 5217839"/>
              <a:gd name="connsiteY5" fmla="*/ 5153026 h 5153026"/>
              <a:gd name="connsiteX0" fmla="*/ 2988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2988 w 5217839"/>
              <a:gd name="connsiteY5" fmla="*/ 5153026 h 5153026"/>
              <a:gd name="connsiteX0" fmla="*/ 8530 w 5217839"/>
              <a:gd name="connsiteY0" fmla="*/ 5153026 h 5153026"/>
              <a:gd name="connsiteX1" fmla="*/ 0 w 5217839"/>
              <a:gd name="connsiteY1" fmla="*/ 1 h 5153026"/>
              <a:gd name="connsiteX2" fmla="*/ 3205552 w 5217839"/>
              <a:gd name="connsiteY2" fmla="*/ 0 h 5153026"/>
              <a:gd name="connsiteX3" fmla="*/ 5217839 w 5217839"/>
              <a:gd name="connsiteY3" fmla="*/ 2576947 h 5153026"/>
              <a:gd name="connsiteX4" fmla="*/ 2111261 w 5217839"/>
              <a:gd name="connsiteY4" fmla="*/ 5141942 h 5153026"/>
              <a:gd name="connsiteX5" fmla="*/ 8530 w 5217839"/>
              <a:gd name="connsiteY5" fmla="*/ 5153026 h 5153026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208712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  <a:gd name="connsiteX0" fmla="*/ 606 w 5220999"/>
              <a:gd name="connsiteY0" fmla="*/ 5141943 h 5141943"/>
              <a:gd name="connsiteX1" fmla="*/ 3160 w 5220999"/>
              <a:gd name="connsiteY1" fmla="*/ 1 h 5141943"/>
              <a:gd name="connsiteX2" fmla="*/ 3197628 w 5220999"/>
              <a:gd name="connsiteY2" fmla="*/ 0 h 5141943"/>
              <a:gd name="connsiteX3" fmla="*/ 5220999 w 5220999"/>
              <a:gd name="connsiteY3" fmla="*/ 2576947 h 5141943"/>
              <a:gd name="connsiteX4" fmla="*/ 2114421 w 5220999"/>
              <a:gd name="connsiteY4" fmla="*/ 5141942 h 5141943"/>
              <a:gd name="connsiteX5" fmla="*/ 606 w 5220999"/>
              <a:gd name="connsiteY5" fmla="*/ 5141943 h 51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999" h="5141943">
                <a:moveTo>
                  <a:pt x="606" y="5141943"/>
                </a:moveTo>
                <a:cubicBezTo>
                  <a:pt x="-2237" y="3424268"/>
                  <a:pt x="6003" y="1717676"/>
                  <a:pt x="3160" y="1"/>
                </a:cubicBezTo>
                <a:lnTo>
                  <a:pt x="3197628" y="0"/>
                </a:lnTo>
                <a:lnTo>
                  <a:pt x="5220999" y="2576947"/>
                </a:lnTo>
                <a:lnTo>
                  <a:pt x="2114421" y="5141942"/>
                </a:lnTo>
                <a:lnTo>
                  <a:pt x="606" y="51419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2738" dist="637342">
              <a:prstClr val="black">
                <a:alpha val="78000"/>
              </a:prstClr>
            </a:innerShdw>
          </a:effectLst>
        </p:spPr>
        <p:txBody>
          <a:bodyPr anchor="ctr"/>
          <a:lstStyle>
            <a:lvl1pPr marL="1962150" indent="0">
              <a:buNone/>
              <a:tabLst/>
              <a:defRPr lang="en-US" dirty="0"/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742A0-4E20-021F-9CF1-DFE97DC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1" y="815925"/>
            <a:ext cx="7980218" cy="2270174"/>
          </a:xfrm>
        </p:spPr>
        <p:txBody>
          <a:bodyPr anchor="b"/>
          <a:lstStyle>
            <a:lvl1pPr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C6E26-3E88-BEB4-F6C8-80EAA4C59F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44001" y="3207434"/>
            <a:ext cx="7980218" cy="5596048"/>
          </a:xfrm>
        </p:spPr>
        <p:txBody>
          <a:bodyPr/>
          <a:lstStyle>
            <a:lvl1pPr marL="0" indent="0">
              <a:buNone/>
              <a:defRPr lang="en-US" dirty="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3840E2-D484-CCDB-7536-AF48A0B6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 lang="en-AU" dirty="0" smtClean="0"/>
            </a:lvl1pPr>
          </a:lstStyle>
          <a:p>
            <a:fld id="{5C75888C-CBC0-4624-9DF9-0508A40329A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40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Arrow Image In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0D2A12-028D-A84E-BBE1-C4972A4252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1922" y="-33251"/>
            <a:ext cx="11140616" cy="10325554"/>
          </a:xfrm>
          <a:custGeom>
            <a:avLst/>
            <a:gdLst>
              <a:gd name="connsiteX0" fmla="*/ 0 w 5838825"/>
              <a:gd name="connsiteY0" fmla="*/ 0 h 5162550"/>
              <a:gd name="connsiteX1" fmla="*/ 3257550 w 5838825"/>
              <a:gd name="connsiteY1" fmla="*/ 0 h 5162550"/>
              <a:gd name="connsiteX2" fmla="*/ 5838825 w 5838825"/>
              <a:gd name="connsiteY2" fmla="*/ 2581275 h 5162550"/>
              <a:gd name="connsiteX3" fmla="*/ 3257550 w 5838825"/>
              <a:gd name="connsiteY3" fmla="*/ 5162550 h 5162550"/>
              <a:gd name="connsiteX4" fmla="*/ 0 w 5838825"/>
              <a:gd name="connsiteY4" fmla="*/ 5162550 h 5162550"/>
              <a:gd name="connsiteX5" fmla="*/ 2581275 w 5838825"/>
              <a:gd name="connsiteY5" fmla="*/ 2581275 h 5162550"/>
              <a:gd name="connsiteX6" fmla="*/ 0 w 5838825"/>
              <a:gd name="connsiteY6" fmla="*/ 0 h 5162550"/>
              <a:gd name="connsiteX0" fmla="*/ 0 w 5838825"/>
              <a:gd name="connsiteY0" fmla="*/ 10275 h 5172825"/>
              <a:gd name="connsiteX1" fmla="*/ 5836364 w 5838825"/>
              <a:gd name="connsiteY1" fmla="*/ 0 h 5172825"/>
              <a:gd name="connsiteX2" fmla="*/ 5838825 w 5838825"/>
              <a:gd name="connsiteY2" fmla="*/ 2591550 h 5172825"/>
              <a:gd name="connsiteX3" fmla="*/ 3257550 w 5838825"/>
              <a:gd name="connsiteY3" fmla="*/ 5172825 h 5172825"/>
              <a:gd name="connsiteX4" fmla="*/ 0 w 5838825"/>
              <a:gd name="connsiteY4" fmla="*/ 5172825 h 5172825"/>
              <a:gd name="connsiteX5" fmla="*/ 2581275 w 5838825"/>
              <a:gd name="connsiteY5" fmla="*/ 2591550 h 5172825"/>
              <a:gd name="connsiteX6" fmla="*/ 0 w 5838825"/>
              <a:gd name="connsiteY6" fmla="*/ 10275 h 5172825"/>
              <a:gd name="connsiteX0" fmla="*/ 0 w 5846638"/>
              <a:gd name="connsiteY0" fmla="*/ 10275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2581275 w 5846638"/>
              <a:gd name="connsiteY5" fmla="*/ 2591550 h 5172825"/>
              <a:gd name="connsiteX6" fmla="*/ 0 w 5846638"/>
              <a:gd name="connsiteY6" fmla="*/ 10275 h 5172825"/>
              <a:gd name="connsiteX0" fmla="*/ 1325366 w 5846638"/>
              <a:gd name="connsiteY0" fmla="*/ 1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2581275 w 5846638"/>
              <a:gd name="connsiteY5" fmla="*/ 2591550 h 5172825"/>
              <a:gd name="connsiteX6" fmla="*/ 1325366 w 5846638"/>
              <a:gd name="connsiteY6" fmla="*/ 1 h 5172825"/>
              <a:gd name="connsiteX0" fmla="*/ 1325366 w 5846638"/>
              <a:gd name="connsiteY0" fmla="*/ 1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3390167 w 5846638"/>
              <a:gd name="connsiteY5" fmla="*/ 2596574 h 5172825"/>
              <a:gd name="connsiteX6" fmla="*/ 1325366 w 5846638"/>
              <a:gd name="connsiteY6" fmla="*/ 1 h 5172825"/>
              <a:gd name="connsiteX0" fmla="*/ 1355511 w 5846638"/>
              <a:gd name="connsiteY0" fmla="*/ 10049 h 5172825"/>
              <a:gd name="connsiteX1" fmla="*/ 5836364 w 5846638"/>
              <a:gd name="connsiteY1" fmla="*/ 0 h 5172825"/>
              <a:gd name="connsiteX2" fmla="*/ 5838825 w 5846638"/>
              <a:gd name="connsiteY2" fmla="*/ 2591550 h 5172825"/>
              <a:gd name="connsiteX3" fmla="*/ 5846638 w 5846638"/>
              <a:gd name="connsiteY3" fmla="*/ 5162551 h 5172825"/>
              <a:gd name="connsiteX4" fmla="*/ 0 w 5846638"/>
              <a:gd name="connsiteY4" fmla="*/ 5172825 h 5172825"/>
              <a:gd name="connsiteX5" fmla="*/ 3390167 w 5846638"/>
              <a:gd name="connsiteY5" fmla="*/ 2596574 h 5172825"/>
              <a:gd name="connsiteX6" fmla="*/ 1355511 w 5846638"/>
              <a:gd name="connsiteY6" fmla="*/ 10049 h 5172825"/>
              <a:gd name="connsiteX0" fmla="*/ 1079181 w 5570308"/>
              <a:gd name="connsiteY0" fmla="*/ 10049 h 5162777"/>
              <a:gd name="connsiteX1" fmla="*/ 5560034 w 5570308"/>
              <a:gd name="connsiteY1" fmla="*/ 0 h 5162777"/>
              <a:gd name="connsiteX2" fmla="*/ 5562495 w 5570308"/>
              <a:gd name="connsiteY2" fmla="*/ 2591550 h 5162777"/>
              <a:gd name="connsiteX3" fmla="*/ 5570308 w 5570308"/>
              <a:gd name="connsiteY3" fmla="*/ 5162551 h 5162777"/>
              <a:gd name="connsiteX4" fmla="*/ 0 w 5570308"/>
              <a:gd name="connsiteY4" fmla="*/ 5162777 h 5162777"/>
              <a:gd name="connsiteX5" fmla="*/ 3113837 w 5570308"/>
              <a:gd name="connsiteY5" fmla="*/ 2596574 h 5162777"/>
              <a:gd name="connsiteX6" fmla="*/ 1079181 w 5570308"/>
              <a:gd name="connsiteY6" fmla="*/ 10049 h 51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0308" h="5162777">
                <a:moveTo>
                  <a:pt x="1079181" y="10049"/>
                </a:moveTo>
                <a:lnTo>
                  <a:pt x="5560034" y="0"/>
                </a:lnTo>
                <a:cubicBezTo>
                  <a:pt x="5560854" y="863850"/>
                  <a:pt x="5561675" y="1727700"/>
                  <a:pt x="5562495" y="2591550"/>
                </a:cubicBezTo>
                <a:cubicBezTo>
                  <a:pt x="5565099" y="3448550"/>
                  <a:pt x="5567704" y="4305551"/>
                  <a:pt x="5570308" y="5162551"/>
                </a:cubicBezTo>
                <a:lnTo>
                  <a:pt x="0" y="5162777"/>
                </a:lnTo>
                <a:lnTo>
                  <a:pt x="3113837" y="2596574"/>
                </a:lnTo>
                <a:lnTo>
                  <a:pt x="1079181" y="100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innerShdw blurRad="573786" dist="50800" dir="13500000">
              <a:prstClr val="black">
                <a:alpha val="78000"/>
              </a:prstClr>
            </a:innerShdw>
          </a:effectLst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Click to insert your </a:t>
            </a:r>
            <a:br>
              <a:rPr lang="en-US" dirty="0"/>
            </a:br>
            <a:r>
              <a:rPr lang="en-US" dirty="0"/>
              <a:t>picture into the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reposition your</a:t>
            </a:r>
            <a:br>
              <a:rPr lang="en-US" dirty="0"/>
            </a:br>
            <a:r>
              <a:rPr lang="en-US" dirty="0"/>
              <a:t>picture:</a:t>
            </a:r>
            <a:br>
              <a:rPr lang="en-US" dirty="0"/>
            </a:br>
            <a:r>
              <a:rPr lang="en-US" dirty="0"/>
              <a:t>Right-click &gt; Crop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DF952-7C6E-D2D8-AB0A-0004215E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50" y="1308296"/>
            <a:ext cx="9253536" cy="2143564"/>
          </a:xfrm>
        </p:spPr>
        <p:txBody>
          <a:bodyPr anchor="b"/>
          <a:lstStyle>
            <a:lvl1pPr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C71-0C15-971C-97C2-ACA5AFA2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50" y="3629464"/>
            <a:ext cx="9258300" cy="5527872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68ADD-68C7-BCDF-AC56-A9C343F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018" y="9281764"/>
            <a:ext cx="835632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39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3412A-6A05-FA0F-B8A8-72691751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3405516"/>
            <a:ext cx="10573568" cy="124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D553F-2439-C811-DD12-2F254918A4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9307" y="5414452"/>
            <a:ext cx="6815137" cy="9339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9672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218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08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AU" sz="2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5644" userDrawn="1">
          <p15:clr>
            <a:srgbClr val="F26B43"/>
          </p15:clr>
        </p15:guide>
        <p15:guide id="4" orient="horz" pos="6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4C6B409-36B1-25F1-1391-A11F6D93FA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DC92F-C48D-EE1E-BC84-8131B8B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968377"/>
            <a:ext cx="15773400" cy="1241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F5A-66E2-1325-3E44-51778AD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150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256D-3E4A-8141-7609-1ABD5E73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018" y="9341242"/>
            <a:ext cx="83563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C75888C-CBC0-4624-9DF9-0508A40329A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056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38" r:id="rId3"/>
    <p:sldLayoutId id="2147483755" r:id="rId4"/>
    <p:sldLayoutId id="2147483742" r:id="rId5"/>
    <p:sldLayoutId id="2147483754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0" userDrawn="1">
          <p15:clr>
            <a:srgbClr val="F26B43"/>
          </p15:clr>
        </p15:guide>
        <p15:guide id="2" orient="horz" pos="56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rectangle&#10;&#10;AI-generated content may be incorrect.">
            <a:extLst>
              <a:ext uri="{FF2B5EF4-FFF2-40B4-BE49-F238E27FC236}">
                <a16:creationId xmlns:a16="http://schemas.microsoft.com/office/drawing/2014/main" id="{97E15607-9ECD-2AF2-6603-22B4E83E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DC92F-C48D-EE1E-BC84-8131B8B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3405516"/>
            <a:ext cx="10573568" cy="124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F5A-66E2-1325-3E44-51778AD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306" y="5414452"/>
            <a:ext cx="6101792" cy="8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753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AU" sz="6600" b="0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5644" userDrawn="1">
          <p15:clr>
            <a:srgbClr val="F26B43"/>
          </p15:clr>
        </p15:guide>
        <p15:guide id="4" orient="horz" pos="61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DC92F-C48D-EE1E-BC84-8131B8B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3405516"/>
            <a:ext cx="10573568" cy="124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and stay connected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F5A-66E2-1325-3E44-51778AD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306" y="5414452"/>
            <a:ext cx="6101792" cy="8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www.tmr.qld.gov.au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5B99F8-92B2-4FAE-9233-57ED05D52F35}"/>
              </a:ext>
            </a:extLst>
          </p:cNvPr>
          <p:cNvGrpSpPr/>
          <p:nvPr userDrawn="1"/>
        </p:nvGrpSpPr>
        <p:grpSpPr>
          <a:xfrm>
            <a:off x="999307" y="8856738"/>
            <a:ext cx="2805080" cy="614492"/>
            <a:chOff x="499653" y="6052344"/>
            <a:chExt cx="1402540" cy="307246"/>
          </a:xfrm>
        </p:grpSpPr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CBA26374-ED2D-7243-13E9-7D5E29C9C139}"/>
                </a:ext>
              </a:extLst>
            </p:cNvPr>
            <p:cNvSpPr txBox="1">
              <a:spLocks/>
            </p:cNvSpPr>
            <p:nvPr/>
          </p:nvSpPr>
          <p:spPr>
            <a:xfrm>
              <a:off x="635414" y="6052344"/>
              <a:ext cx="1266779" cy="307246"/>
            </a:xfrm>
            <a:prstGeom prst="rect">
              <a:avLst/>
            </a:prstGeom>
            <a:noFill/>
          </p:spPr>
          <p:txBody>
            <a:bodyPr vert="horz" wrap="square" lIns="504000" tIns="144000" rIns="144000" bIns="14400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spc="3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spc="0" dirty="0">
                  <a:solidFill>
                    <a:schemeClr val="tx2"/>
                  </a:solidFill>
                </a:rPr>
                <a:t>TMRQld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0EFA5F3-C883-7D50-FB05-1FA2B37ED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9653" y="6079967"/>
              <a:ext cx="252000" cy="25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52B6D2-0542-C431-60B2-F738D9EA0885}"/>
              </a:ext>
            </a:extLst>
          </p:cNvPr>
          <p:cNvGrpSpPr/>
          <p:nvPr userDrawn="1"/>
        </p:nvGrpSpPr>
        <p:grpSpPr>
          <a:xfrm>
            <a:off x="8982343" y="8856741"/>
            <a:ext cx="2751834" cy="614492"/>
            <a:chOff x="4473169" y="6052345"/>
            <a:chExt cx="1375917" cy="307246"/>
          </a:xfrm>
        </p:grpSpPr>
        <p:sp>
          <p:nvSpPr>
            <p:cNvPr id="13" name="Text Placeholder 7">
              <a:extLst>
                <a:ext uri="{FF2B5EF4-FFF2-40B4-BE49-F238E27FC236}">
                  <a16:creationId xmlns:a16="http://schemas.microsoft.com/office/drawing/2014/main" id="{4CE460D9-4D89-70D1-3667-0F06B9BA5E63}"/>
                </a:ext>
              </a:extLst>
            </p:cNvPr>
            <p:cNvSpPr txBox="1">
              <a:spLocks/>
            </p:cNvSpPr>
            <p:nvPr/>
          </p:nvSpPr>
          <p:spPr>
            <a:xfrm>
              <a:off x="4633515" y="6052345"/>
              <a:ext cx="1215571" cy="307246"/>
            </a:xfrm>
            <a:prstGeom prst="rect">
              <a:avLst/>
            </a:prstGeom>
            <a:noFill/>
          </p:spPr>
          <p:txBody>
            <a:bodyPr vert="horz" wrap="square" lIns="504000" tIns="144000" rIns="144000" bIns="14400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spc="3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spc="0" dirty="0">
                  <a:solidFill>
                    <a:schemeClr val="tx2"/>
                  </a:solidFill>
                </a:rPr>
                <a:t>TMRQld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CD0C12-373A-780E-9C65-71371EA6A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3169" y="6097967"/>
              <a:ext cx="302400" cy="216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EA8F35-C5BF-E2BD-A8B7-620C02D9DC5A}"/>
              </a:ext>
            </a:extLst>
          </p:cNvPr>
          <p:cNvGrpSpPr/>
          <p:nvPr userDrawn="1"/>
        </p:nvGrpSpPr>
        <p:grpSpPr>
          <a:xfrm>
            <a:off x="11453496" y="8856741"/>
            <a:ext cx="6807848" cy="614492"/>
            <a:chOff x="5726748" y="6052345"/>
            <a:chExt cx="3403924" cy="307246"/>
          </a:xfrm>
        </p:grpSpPr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836467E9-B90F-6F8D-87B3-2A7DB8B6734A}"/>
                </a:ext>
              </a:extLst>
            </p:cNvPr>
            <p:cNvSpPr txBox="1">
              <a:spLocks/>
            </p:cNvSpPr>
            <p:nvPr/>
          </p:nvSpPr>
          <p:spPr>
            <a:xfrm>
              <a:off x="5852748" y="6052345"/>
              <a:ext cx="3277924" cy="307246"/>
            </a:xfrm>
            <a:prstGeom prst="rect">
              <a:avLst/>
            </a:prstGeom>
            <a:noFill/>
          </p:spPr>
          <p:txBody>
            <a:bodyPr vert="horz" wrap="square" lIns="504000" tIns="144000" rIns="144000" bIns="14400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spc="3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spc="0" dirty="0">
                  <a:solidFill>
                    <a:schemeClr val="tx2"/>
                  </a:solidFill>
                </a:rPr>
                <a:t>Department of Transport and Main Roads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30BA8B3-8202-29CD-B7E6-B5C067C9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26748" y="6079967"/>
              <a:ext cx="252000" cy="25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16A182-6485-6155-8C97-4A5A89547D8B}"/>
              </a:ext>
            </a:extLst>
          </p:cNvPr>
          <p:cNvGrpSpPr/>
          <p:nvPr userDrawn="1"/>
        </p:nvGrpSpPr>
        <p:grpSpPr>
          <a:xfrm>
            <a:off x="6213846" y="8856738"/>
            <a:ext cx="3065978" cy="614492"/>
            <a:chOff x="3065208" y="6052344"/>
            <a:chExt cx="1532989" cy="307246"/>
          </a:xfrm>
        </p:grpSpPr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18F3B5E7-123F-A5FA-4C8C-3D2F41548B6E}"/>
                </a:ext>
              </a:extLst>
            </p:cNvPr>
            <p:cNvSpPr txBox="1">
              <a:spLocks/>
            </p:cNvSpPr>
            <p:nvPr/>
          </p:nvSpPr>
          <p:spPr>
            <a:xfrm>
              <a:off x="3194571" y="6052344"/>
              <a:ext cx="1403626" cy="307246"/>
            </a:xfrm>
            <a:prstGeom prst="rect">
              <a:avLst/>
            </a:prstGeom>
            <a:noFill/>
          </p:spPr>
          <p:txBody>
            <a:bodyPr vert="horz" wrap="square" lIns="504000" tIns="144000" rIns="144000" bIns="14400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spc="3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spc="0" dirty="0">
                  <a:solidFill>
                    <a:schemeClr val="tx2"/>
                  </a:solidFill>
                </a:rPr>
                <a:t>@TMRQld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17840E2-1E3B-D61A-E16B-CBC9573183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65208" y="6069020"/>
              <a:ext cx="283837" cy="25668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43DECC-A62D-D796-9E5A-1EB5D93EDD61}"/>
              </a:ext>
            </a:extLst>
          </p:cNvPr>
          <p:cNvGrpSpPr/>
          <p:nvPr userDrawn="1"/>
        </p:nvGrpSpPr>
        <p:grpSpPr>
          <a:xfrm>
            <a:off x="3501834" y="8796048"/>
            <a:ext cx="2995850" cy="735872"/>
            <a:chOff x="7838106" y="6021999"/>
            <a:chExt cx="1497925" cy="367936"/>
          </a:xfrm>
        </p:grpSpPr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C22A81C-9AA2-2A66-7355-D0F48EA15B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32405" y="6021999"/>
              <a:ext cx="1403626" cy="367936"/>
            </a:xfrm>
            <a:prstGeom prst="rect">
              <a:avLst/>
            </a:prstGeom>
            <a:noFill/>
          </p:spPr>
          <p:txBody>
            <a:bodyPr vert="horz" wrap="square" lIns="504000" tIns="144000" rIns="144000" bIns="14400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spc="3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1pPr>
              <a:lvl2pPr marL="6858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+mn-lt"/>
                  <a:ea typeface="+mn-ea"/>
                  <a:cs typeface="Gill Sans Light" panose="020B0302020104020203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200" spc="0" dirty="0">
                  <a:solidFill>
                    <a:schemeClr val="tx2"/>
                  </a:solidFill>
                </a:rPr>
                <a:t>@</a:t>
              </a:r>
              <a:r>
                <a:rPr lang="en-AU" sz="1600" spc="0" dirty="0">
                  <a:solidFill>
                    <a:schemeClr val="tx2"/>
                  </a:solidFill>
                </a:rPr>
                <a:t>TMRQld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D016F0B-C9AD-DFDA-94EA-A04ED9D55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838106" y="6093296"/>
              <a:ext cx="224601" cy="256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63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AU" sz="6600" b="0" kern="1200" dirty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5644" userDrawn="1">
          <p15:clr>
            <a:srgbClr val="F26B43"/>
          </p15:clr>
        </p15:guide>
        <p15:guide id="4" orient="horz" pos="6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gineeringinnovationtechnologyforum@tmr.qld.gov.au?subject=26%20EIT%20Forum:%20Question%20about%20my%20presentation%20template" TargetMode="External"/><Relationship Id="rId2" Type="http://schemas.openxmlformats.org/officeDocument/2006/relationships/hyperlink" Target="https://tmrqld.sharepoint.com/sites/communication-hub/SitePages/asset-presentation.asp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32B9C-9053-775B-34EA-157C50A7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0</a:t>
            </a:fld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11638B-43C4-A3D4-F3C7-BC988E82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171028"/>
            <a:ext cx="15773400" cy="17580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2026 Engineering, Innovation, and Technology Forum</a:t>
            </a:r>
            <a:br>
              <a:rPr lang="en-US" dirty="0"/>
            </a:br>
            <a:r>
              <a:rPr lang="en-US" dirty="0"/>
              <a:t>Master PowerPoint template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2FD67F0-69BD-C2E3-FC5A-23A47474563A}"/>
              </a:ext>
            </a:extLst>
          </p:cNvPr>
          <p:cNvSpPr/>
          <p:nvPr/>
        </p:nvSpPr>
        <p:spPr>
          <a:xfrm>
            <a:off x="793751" y="360218"/>
            <a:ext cx="16593704" cy="682557"/>
          </a:xfrm>
          <a:prstGeom prst="roundRect">
            <a:avLst>
              <a:gd name="adj" fmla="val 2502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PLEASE DELETE THIS PAGE AFTER READING</a:t>
            </a:r>
          </a:p>
        </p:txBody>
      </p:sp>
    </p:spTree>
    <p:extLst>
      <p:ext uri="{BB962C8B-B14F-4D97-AF65-F5344CB8AC3E}">
        <p14:creationId xmlns:p14="http://schemas.microsoft.com/office/powerpoint/2010/main" val="286999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6BE4-95E0-E596-574A-B5C3BF9C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A16B7-D6CB-D497-1C21-D72811FE4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77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6D592-BAA4-329D-5799-E532EE99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BAAF-A640-8B92-A796-070E42BFD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2" y="2617030"/>
            <a:ext cx="16593703" cy="70950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AU" dirty="0"/>
              <a:t>The 2026 Engineering, Innovation, and Technology (EIT) Forum PowerPoint template is </a:t>
            </a:r>
            <a:r>
              <a:rPr lang="en-AU" b="1" dirty="0"/>
              <a:t>mandatory</a:t>
            </a:r>
            <a:r>
              <a:rPr lang="en-AU" dirty="0"/>
              <a:t> for all presentations. To ensure consistency and professionalism, please follow the instructions below.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1. Use the template as provided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/>
              <a:t>The template has been designed with predetermined font sizes, colours, and styles to maintain consistency and align with the Queensland Government’s visual identity. </a:t>
            </a:r>
            <a:r>
              <a:rPr lang="en-AU" b="1" dirty="0">
                <a:highlight>
                  <a:srgbClr val="FFFF00"/>
                </a:highlight>
              </a:rPr>
              <a:t>Do not modify these settings.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Use the </a:t>
            </a:r>
            <a:r>
              <a:rPr lang="en-AU" b="1" dirty="0"/>
              <a:t>pre-designed slide layouts</a:t>
            </a:r>
            <a:r>
              <a:rPr lang="en-AU" dirty="0"/>
              <a:t> included in the template to structure your presentation. </a:t>
            </a:r>
            <a:br>
              <a:rPr lang="en-AU" dirty="0"/>
            </a:br>
            <a:r>
              <a:rPr lang="en-AU" dirty="0"/>
              <a:t>To access these layouts: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go to the ‘Home’ tab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select the ‘New Slide’ dropdown menu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choose the layout that best suits your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1681-F249-5B35-CAD3-97BC3A61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D09913-ADE6-5401-516A-0E5D621A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1200540"/>
            <a:ext cx="16969904" cy="1292798"/>
          </a:xfrm>
        </p:spPr>
        <p:txBody>
          <a:bodyPr>
            <a:noAutofit/>
          </a:bodyPr>
          <a:lstStyle/>
          <a:p>
            <a:r>
              <a:rPr lang="en-US" dirty="0"/>
              <a:t>2026 EIT Forum PowerPoint template: Guidelines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0F174AC8-CB07-F3B5-F0C0-ECA1ED6DCBC0}"/>
              </a:ext>
            </a:extLst>
          </p:cNvPr>
          <p:cNvSpPr/>
          <p:nvPr/>
        </p:nvSpPr>
        <p:spPr>
          <a:xfrm>
            <a:off x="793751" y="360218"/>
            <a:ext cx="16593704" cy="682557"/>
          </a:xfrm>
          <a:prstGeom prst="roundRect">
            <a:avLst>
              <a:gd name="adj" fmla="val 2502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PLEASE DELETE THIS PAGE AFTER READING</a:t>
            </a:r>
          </a:p>
        </p:txBody>
      </p:sp>
    </p:spTree>
    <p:extLst>
      <p:ext uri="{BB962C8B-B14F-4D97-AF65-F5344CB8AC3E}">
        <p14:creationId xmlns:p14="http://schemas.microsoft.com/office/powerpoint/2010/main" val="64435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2F52-CBA3-1391-552D-1037A884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FBFC-2D82-C6C4-7EE9-F0AB2F78C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2" y="2617030"/>
            <a:ext cx="16302757" cy="70950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3. Adhere to Queensland Government branding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The template incorporates the Queensland Government brand and visual identity, including the official font and design elements.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/>
              <a:t>Use only the colours embedded in the template to ensure alignment with the corporate palette.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4. Maintain consistency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Keep font sizes, styles, and layouts consistent across all slides.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>
                <a:highlight>
                  <a:srgbClr val="FFFF00"/>
                </a:highlight>
              </a:rPr>
              <a:t>The minimum font size is 24pt to ensure readability.</a:t>
            </a:r>
            <a:endParaRPr lang="en-AU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5. Avoid acronyms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Do not assume your audience will understand acronyms.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Always spell out acronyms in full the first time they are used, followed by the acronym in brackets.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AU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537C-72FA-DF8D-CADF-0E4DBF25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BB2EBA-57BA-17B8-FAA3-28F3CE15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1200540"/>
            <a:ext cx="16969904" cy="1292798"/>
          </a:xfrm>
        </p:spPr>
        <p:txBody>
          <a:bodyPr>
            <a:noAutofit/>
          </a:bodyPr>
          <a:lstStyle/>
          <a:p>
            <a:r>
              <a:rPr lang="en-US" dirty="0"/>
              <a:t>2026 EIT Forum PowerPoint template: Guidelines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2177B1D6-ECC0-BA1C-A9F5-F106558F03A1}"/>
              </a:ext>
            </a:extLst>
          </p:cNvPr>
          <p:cNvSpPr/>
          <p:nvPr/>
        </p:nvSpPr>
        <p:spPr>
          <a:xfrm>
            <a:off x="793751" y="360218"/>
            <a:ext cx="16593704" cy="682557"/>
          </a:xfrm>
          <a:prstGeom prst="roundRect">
            <a:avLst>
              <a:gd name="adj" fmla="val 2502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PLEASE DELETE THIS PAGE AFTER READING</a:t>
            </a:r>
          </a:p>
        </p:txBody>
      </p:sp>
    </p:spTree>
    <p:extLst>
      <p:ext uri="{BB962C8B-B14F-4D97-AF65-F5344CB8AC3E}">
        <p14:creationId xmlns:p14="http://schemas.microsoft.com/office/powerpoint/2010/main" val="298762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DCD0-32E4-AB9F-6F13-32264C26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DCB0-47B1-3B5E-320A-8393668748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2" y="2617030"/>
            <a:ext cx="16593703" cy="70950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6. Use high-resolution images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/>
              <a:t>Ensure all images are of high quality. If required, include a reference for the source of the image.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7. Engage your audience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Use visual elements such as images, graphs, or charts to illustrate key points.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/>
              <a:t>Summarise your message with succinct bullet points rather than full sentences.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8. Approvals and compliance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Refer to the correspondence from the forum organisers for your specific approval requirements.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AU" dirty="0"/>
              <a:t>Ensure your presentation complies with any additional guidelines provided.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endParaRPr lang="en-AU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263A-A8F3-3E63-CEF8-B3A8EFF5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5A8C8-31A4-EC2B-5F94-9EAE763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1200540"/>
            <a:ext cx="16969904" cy="1292798"/>
          </a:xfrm>
        </p:spPr>
        <p:txBody>
          <a:bodyPr>
            <a:noAutofit/>
          </a:bodyPr>
          <a:lstStyle/>
          <a:p>
            <a:r>
              <a:rPr lang="en-US" dirty="0"/>
              <a:t>2026 EIT Forum PowerPoint template: Guidelines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38B24A3B-92DF-43F2-4488-E5C1B46D30E5}"/>
              </a:ext>
            </a:extLst>
          </p:cNvPr>
          <p:cNvSpPr/>
          <p:nvPr/>
        </p:nvSpPr>
        <p:spPr>
          <a:xfrm>
            <a:off x="793751" y="360218"/>
            <a:ext cx="16593704" cy="682557"/>
          </a:xfrm>
          <a:prstGeom prst="roundRect">
            <a:avLst>
              <a:gd name="adj" fmla="val 2502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PLEASE DELETE THIS PAGE AFTER READING</a:t>
            </a:r>
          </a:p>
        </p:txBody>
      </p:sp>
    </p:spTree>
    <p:extLst>
      <p:ext uri="{BB962C8B-B14F-4D97-AF65-F5344CB8AC3E}">
        <p14:creationId xmlns:p14="http://schemas.microsoft.com/office/powerpoint/2010/main" val="97163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929F4-BFA6-BAB1-BB9F-D84BF8BC0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13F1-CCBB-A560-489A-3EDE5AB6D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2" y="2617030"/>
            <a:ext cx="14778757" cy="70950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TMR presenters:</a:t>
            </a:r>
            <a:r>
              <a:rPr lang="en-AU" dirty="0"/>
              <a:t> 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AU" u="sng" dirty="0">
                <a:hlinkClick r:id="rId2"/>
              </a:rPr>
              <a:t>Click here</a:t>
            </a:r>
            <a:r>
              <a:rPr lang="en-AU" dirty="0">
                <a:hlinkClick r:id="rId2"/>
              </a:rPr>
              <a:t> </a:t>
            </a:r>
            <a:r>
              <a:rPr lang="en-AU" dirty="0"/>
              <a:t>for more helpful tips and tricks.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b="1" dirty="0"/>
              <a:t>All presenters:</a:t>
            </a:r>
            <a:r>
              <a:rPr lang="en-AU" dirty="0"/>
              <a:t> 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If you have any questions, please email: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dirty="0"/>
              <a:t> </a:t>
            </a:r>
            <a:r>
              <a:rPr lang="en-AU" b="1" dirty="0">
                <a:hlinkClick r:id="rId3"/>
              </a:rPr>
              <a:t>engineeringinnovationtechnologyforum@tmr.qld.gov.au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E13-C12B-C468-F414-B5F85BC3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C276AA-392B-3C1B-9B59-C75D452F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1200540"/>
            <a:ext cx="16969904" cy="1292798"/>
          </a:xfrm>
        </p:spPr>
        <p:txBody>
          <a:bodyPr>
            <a:noAutofit/>
          </a:bodyPr>
          <a:lstStyle/>
          <a:p>
            <a:r>
              <a:rPr lang="en-US" dirty="0"/>
              <a:t>2026 EIT Forum PowerPoint template: Guidelines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E0EF1885-40B1-466A-7186-6D69A56CBB44}"/>
              </a:ext>
            </a:extLst>
          </p:cNvPr>
          <p:cNvSpPr/>
          <p:nvPr/>
        </p:nvSpPr>
        <p:spPr>
          <a:xfrm>
            <a:off x="793751" y="360218"/>
            <a:ext cx="16593704" cy="682557"/>
          </a:xfrm>
          <a:prstGeom prst="roundRect">
            <a:avLst>
              <a:gd name="adj" fmla="val 2502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PLEASE DELETE THIS PAGE AFTER READING</a:t>
            </a:r>
          </a:p>
        </p:txBody>
      </p:sp>
    </p:spTree>
    <p:extLst>
      <p:ext uri="{BB962C8B-B14F-4D97-AF65-F5344CB8AC3E}">
        <p14:creationId xmlns:p14="http://schemas.microsoft.com/office/powerpoint/2010/main" val="347244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F28C-D150-8572-04D5-A7793F98A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F2E9C-BAFF-826A-EECD-7670AD1F4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55F02-9E10-1CC0-D3D0-2EDE0E456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44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62DA-684C-EB08-5BBF-960890B1CC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3660" y="968375"/>
            <a:ext cx="10840322" cy="1292798"/>
          </a:xfrm>
        </p:spPr>
        <p:txBody>
          <a:bodyPr>
            <a:noAutofit/>
          </a:bodyPr>
          <a:lstStyle/>
          <a:p>
            <a:r>
              <a:rPr lang="en-AU" dirty="0"/>
              <a:t>Acknowledgement of Traditional Owners and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61EE-3BEB-97F7-01B2-F8CA93E9DE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793751" y="2771334"/>
            <a:ext cx="9234669" cy="56043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accent1"/>
                </a:solidFill>
              </a:rPr>
              <a:t>Please note that the following ‘Acknowledgement of Traditional Owners and Elders’ slide is not required to be used at the beginning of each presentation.</a:t>
            </a:r>
            <a:br>
              <a:rPr lang="en-AU" dirty="0">
                <a:solidFill>
                  <a:schemeClr val="accent1"/>
                </a:solidFill>
              </a:rPr>
            </a:br>
            <a:br>
              <a:rPr lang="en-AU" dirty="0">
                <a:solidFill>
                  <a:schemeClr val="accent1"/>
                </a:solidFill>
              </a:rPr>
            </a:br>
            <a:r>
              <a:rPr lang="en-AU" dirty="0">
                <a:solidFill>
                  <a:schemeClr val="accent1"/>
                </a:solidFill>
              </a:rPr>
              <a:t>This slide is only required for the first presentation of the day.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3F275-7A83-2D04-3CEA-E209099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353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4C99-AA5E-189D-6F84-D9F07F81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09B9-A4F7-A53C-AE02-B7C1979CF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3660" y="968375"/>
            <a:ext cx="10840322" cy="1292798"/>
          </a:xfrm>
        </p:spPr>
        <p:txBody>
          <a:bodyPr>
            <a:noAutofit/>
          </a:bodyPr>
          <a:lstStyle/>
          <a:p>
            <a:r>
              <a:rPr lang="en-AU" dirty="0"/>
              <a:t>Acknowledgement of Traditional Owners and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6C79-91CB-521B-A0DB-E2A70D8FCC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793751" y="2771334"/>
            <a:ext cx="9234669" cy="56043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I’d like to begin by acknowledging the Traditional Owners of the land where we meet today. I would also like to pay my respects to the Elders both past and present.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 also extend that respect to the Aboriginal and Torres Strait Islander people here today.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EDE56-2F14-2FFE-7669-94DA2059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6" name="Content Placeholder 15" descr="The department's indigenous artwork, 'Travelling' which reads as a road map of Queensland, starting from the built up areas of the South East (bottom) to the blue waters of the Torres Straits (top).">
            <a:extLst>
              <a:ext uri="{FF2B5EF4-FFF2-40B4-BE49-F238E27FC236}">
                <a16:creationId xmlns:a16="http://schemas.microsoft.com/office/drawing/2014/main" id="{F0BF3912-50CF-AF19-0BCE-399327BB2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339" y="766095"/>
            <a:ext cx="6249910" cy="87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7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87A0-B65C-D1DA-6CE8-802BCE40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0AAE-44D0-D134-AD51-2E076E0126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10E1-3437-A91F-CAB8-CB26D48F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88C-CBC0-4624-9DF9-0508A40329AE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150755"/>
      </p:ext>
    </p:extLst>
  </p:cSld>
  <p:clrMapOvr>
    <a:masterClrMapping/>
  </p:clrMapOvr>
</p:sld>
</file>

<file path=ppt/theme/theme1.xml><?xml version="1.0" encoding="utf-8"?>
<a:theme xmlns:a="http://schemas.openxmlformats.org/drawingml/2006/main" name="QGOV 2025 MS Theme – Dark">
  <a:themeElements>
    <a:clrScheme name="Custom 1">
      <a:dk1>
        <a:srgbClr val="005EB8"/>
      </a:dk1>
      <a:lt1>
        <a:sysClr val="window" lastClr="FFFFFF"/>
      </a:lt1>
      <a:dk2>
        <a:srgbClr val="002549"/>
      </a:dk2>
      <a:lt2>
        <a:srgbClr val="E5EEF7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6EITF_PowerPoint Template_Concept.potx" id="{DFDB977F-EDE8-4F9D-9832-AACFF8931F7B}" vid="{3AD16877-9787-4776-A4BD-4CBA48D122AB}"/>
    </a:ext>
  </a:extLst>
</a:theme>
</file>

<file path=ppt/theme/theme2.xml><?xml version="1.0" encoding="utf-8"?>
<a:theme xmlns:a="http://schemas.openxmlformats.org/drawingml/2006/main" name="QGOV 2025 MS Theme – Light">
  <a:themeElements>
    <a:clrScheme name="2025_QGOV Light Theme">
      <a:dk1>
        <a:srgbClr val="005EB8"/>
      </a:dk1>
      <a:lt1>
        <a:sysClr val="window" lastClr="FFFFFF"/>
      </a:lt1>
      <a:dk2>
        <a:srgbClr val="05325F"/>
      </a:dk2>
      <a:lt2>
        <a:srgbClr val="E7E6E6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EITF_PowerPoint Template_Concept.potx" id="{DFDB977F-EDE8-4F9D-9832-AACFF8931F7B}" vid="{1431844C-769D-4F58-AE15-3855D40B2095}"/>
    </a:ext>
  </a:extLst>
</a:theme>
</file>

<file path=ppt/theme/theme3.xml><?xml version="1.0" encoding="utf-8"?>
<a:theme xmlns:a="http://schemas.openxmlformats.org/drawingml/2006/main" name="Divider Slide">
  <a:themeElements>
    <a:clrScheme name="Custom 1">
      <a:dk1>
        <a:srgbClr val="005EB8"/>
      </a:dk1>
      <a:lt1>
        <a:sysClr val="window" lastClr="FFFFFF"/>
      </a:lt1>
      <a:dk2>
        <a:srgbClr val="002549"/>
      </a:dk2>
      <a:lt2>
        <a:srgbClr val="E5EEF7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EITF_PowerPoint Template_Concept.potx" id="{DFDB977F-EDE8-4F9D-9832-AACFF8931F7B}" vid="{ED0C3B6A-D213-49AA-A9F1-01D1603279E0}"/>
    </a:ext>
  </a:extLst>
</a:theme>
</file>

<file path=ppt/theme/theme4.xml><?xml version="1.0" encoding="utf-8"?>
<a:theme xmlns:a="http://schemas.openxmlformats.org/drawingml/2006/main" name="1_QGOV 2025 MS Theme – Thank you">
  <a:themeElements>
    <a:clrScheme name="Custom 1">
      <a:dk1>
        <a:srgbClr val="005EB8"/>
      </a:dk1>
      <a:lt1>
        <a:sysClr val="window" lastClr="FFFFFF"/>
      </a:lt1>
      <a:dk2>
        <a:srgbClr val="002549"/>
      </a:dk2>
      <a:lt2>
        <a:srgbClr val="E5EEF7"/>
      </a:lt2>
      <a:accent1>
        <a:srgbClr val="000000"/>
      </a:accent1>
      <a:accent2>
        <a:srgbClr val="ED7D31"/>
      </a:accent2>
      <a:accent3>
        <a:srgbClr val="A7024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_QGOV Dark Arial 8SE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EITF_PowerPoint Template_Concept.potx" id="{DFDB977F-EDE8-4F9D-9832-AACFF8931F7B}" vid="{ED0C3B6A-D213-49AA-A9F1-01D1603279E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1e5b14-176d-4472-8955-f2daf5aa6399" xsi:nil="true"/>
    <lcf76f155ced4ddcb4097134ff3c332f xmlns="c1d21c1b-27d9-49b6-88a2-19712b9d0625">
      <Terms xmlns="http://schemas.microsoft.com/office/infopath/2007/PartnerControls"/>
    </lcf76f155ced4ddcb4097134ff3c332f>
    <Assetcategory xmlns="c1d21c1b-27d9-49b6-88a2-19712b9d0625">Presentation</Assetcategory>
    <Filecategory xmlns="c1d21c1b-27d9-49b6-88a2-19712b9d0625">Template</File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5BED988575C5468DC98DC38ED1014F" ma:contentTypeVersion="15" ma:contentTypeDescription="Create a new document." ma:contentTypeScope="" ma:versionID="b27c324a8e366570f8e42dc395bcf55f">
  <xsd:schema xmlns:xsd="http://www.w3.org/2001/XMLSchema" xmlns:xs="http://www.w3.org/2001/XMLSchema" xmlns:p="http://schemas.microsoft.com/office/2006/metadata/properties" xmlns:ns2="c1d21c1b-27d9-49b6-88a2-19712b9d0625" xmlns:ns3="c81e5b14-176d-4472-8955-f2daf5aa6399" targetNamespace="http://schemas.microsoft.com/office/2006/metadata/properties" ma:root="true" ma:fieldsID="4ef1d2e57760b996ba5b2664fbb11999" ns2:_="" ns3:_="">
    <xsd:import namespace="c1d21c1b-27d9-49b6-88a2-19712b9d0625"/>
    <xsd:import namespace="c81e5b14-176d-4472-8955-f2daf5aa6399"/>
    <xsd:element name="properties">
      <xsd:complexType>
        <xsd:sequence>
          <xsd:element name="documentManagement">
            <xsd:complexType>
              <xsd:all>
                <xsd:element ref="ns2:Assetcategory" minOccurs="0"/>
                <xsd:element ref="ns2:Filecategory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21c1b-27d9-49b6-88a2-19712b9d0625" elementFormDefault="qualified">
    <xsd:import namespace="http://schemas.microsoft.com/office/2006/documentManagement/types"/>
    <xsd:import namespace="http://schemas.microsoft.com/office/infopath/2007/PartnerControls"/>
    <xsd:element name="Assetcategory" ma:index="8" nillable="true" ma:displayName="Asset category" ma:format="Dropdown" ma:internalName="Assetcategory">
      <xsd:simpleType>
        <xsd:restriction base="dms:Choice">
          <xsd:enumeration value="A3–A0 Posters"/>
          <xsd:enumeration value="A4 Document"/>
          <xsd:enumeration value="DL–A6 Flyers"/>
          <xsd:enumeration value="Building sign"/>
          <xsd:enumeration value="Funding recognition"/>
          <xsd:enumeration value="Advertisement"/>
          <xsd:enumeration value="Mapping"/>
          <xsd:enumeration value="Presentation"/>
          <xsd:enumeration value="Intranet"/>
          <xsd:enumeration value="Government websites"/>
          <xsd:enumeration value="Social media"/>
          <xsd:enumeration value="Stationary"/>
          <xsd:enumeration value="Newsletters"/>
          <xsd:enumeration value="Screensavers"/>
          <xsd:enumeration value="Advertisement billboard"/>
          <xsd:enumeration value="Building Australia project mesh"/>
          <xsd:enumeration value="Building Australia project sign"/>
          <xsd:enumeration value="Building Australia project plaque"/>
          <xsd:enumeration value="Building Australia project ribbon"/>
          <xsd:enumeration value="Contact card"/>
          <xsd:enumeration value="Project plaque"/>
          <xsd:enumeration value="Project sign"/>
          <xsd:enumeration value="Project mesh"/>
          <xsd:enumeration value="Project ribbon"/>
          <xsd:enumeration value="Staff certificate"/>
          <xsd:enumeration value="Staff years of service plaque"/>
          <xsd:enumeration value="Pullup banners"/>
          <xsd:enumeration value="Queensland government coat of arms"/>
          <xsd:enumeration value="Federal government logos"/>
          <xsd:enumeration value="Colour palette"/>
          <xsd:enumeration value="Perspective graphic"/>
          <xsd:enumeration value="A5 Booklets"/>
          <xsd:enumeration value="Tri-fold signs"/>
          <xsd:enumeration value="A-frame signs"/>
          <xsd:enumeration value="Motion graphics"/>
          <xsd:enumeration value="Brand guidelines"/>
          <xsd:enumeration value="Emails"/>
          <xsd:enumeration value="Visual System"/>
          <xsd:enumeration value="Media"/>
          <xsd:enumeration value="Communications"/>
          <xsd:enumeration value="Sponsorship"/>
          <xsd:enumeration value="Crisis Communications"/>
          <xsd:enumeration value="Internet"/>
          <xsd:enumeration value="Easy Read"/>
          <xsd:enumeration value="Accessible communication"/>
          <xsd:enumeration value="Business administration"/>
          <xsd:enumeration value="Community engagement"/>
          <xsd:enumeration value="Iconography"/>
        </xsd:restriction>
      </xsd:simpleType>
    </xsd:element>
    <xsd:element name="Filecategory" ma:index="9" nillable="true" ma:displayName="File category" ma:format="Dropdown" ma:internalName="Filecategory">
      <xsd:simpleType>
        <xsd:restriction base="dms:Choice">
          <xsd:enumeration value="Template"/>
          <xsd:enumeration value="Example"/>
          <xsd:enumeration value="Asset"/>
          <xsd:enumeration value="Support"/>
          <xsd:enumeration value="Print-ready"/>
          <xsd:enumeration value="Interactive PDF template"/>
          <xsd:enumeration value="Offline guide"/>
          <xsd:enumeration value="Form"/>
          <xsd:enumeration value="Process"/>
          <xsd:enumeration value="Training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ec6a42-900c-40b9-95df-acf57bf21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e5b14-176d-4472-8955-f2daf5aa639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8ab0f1b-1d70-41b3-8e0d-0771c8803e4a}" ma:internalName="TaxCatchAll" ma:showField="CatchAllData" ma:web="c81e5b14-176d-4472-8955-f2daf5aa6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432786-4879-41AB-B59C-AEC7ADFFA746}">
  <ds:schemaRefs>
    <ds:schemaRef ds:uri="http://purl.org/dc/elements/1.1/"/>
    <ds:schemaRef ds:uri="c1d21c1b-27d9-49b6-88a2-19712b9d0625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81e5b14-176d-4472-8955-f2daf5aa639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73079E5-EFEB-4584-9B45-98BB9547F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d21c1b-27d9-49b6-88a2-19712b9d0625"/>
    <ds:schemaRef ds:uri="c81e5b14-176d-4472-8955-f2daf5aa6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65BCB-5DAA-419A-A316-2A71AFC5B16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26EITF_PowerPoint Template_Concept</Template>
  <TotalTime>336</TotalTime>
  <Words>524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Times New Roman</vt:lpstr>
      <vt:lpstr>QGOV 2025 MS Theme – Dark</vt:lpstr>
      <vt:lpstr>QGOV 2025 MS Theme – Light</vt:lpstr>
      <vt:lpstr>Divider Slide</vt:lpstr>
      <vt:lpstr>1_QGOV 2025 MS Theme – Thank you</vt:lpstr>
      <vt:lpstr>2026 Engineering, Innovation, and Technology Forum Master PowerPoint template</vt:lpstr>
      <vt:lpstr>2026 EIT Forum PowerPoint template: Guidelines</vt:lpstr>
      <vt:lpstr>2026 EIT Forum PowerPoint template: Guidelines</vt:lpstr>
      <vt:lpstr>2026 EIT Forum PowerPoint template: Guidelines</vt:lpstr>
      <vt:lpstr>2026 EIT Forum PowerPoint template: Guidelines</vt:lpstr>
      <vt:lpstr>PowerPoint Presentation</vt:lpstr>
      <vt:lpstr>Acknowledgement of Traditional Owners and Elders</vt:lpstr>
      <vt:lpstr>Acknowledgement of Traditional Owners and Elders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L Bottesini</dc:creator>
  <cp:lastModifiedBy>Bridget Behan</cp:lastModifiedBy>
  <cp:revision>38</cp:revision>
  <cp:lastPrinted>2020-06-09T05:35:31Z</cp:lastPrinted>
  <dcterms:created xsi:type="dcterms:W3CDTF">2026-05-01T03:16:00Z</dcterms:created>
  <dcterms:modified xsi:type="dcterms:W3CDTF">2026-06-15T04:38:20Z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0x010100335BED988575C5468DC98DC38ED1014F</vt:lpwstr>
  </property>
  <property fmtid="{D5CDD505-2E9C-101B-9397-08002B2CF9AE}" pid="3" name="MediaServiceImageTags">
    <vt:lpwstr/>
  </property>
  <property fmtid="{D5CDD505-2E9C-101B-9397-08002B2CF9AE}" pid="4" name="_dlc_DocIdItemGuid">
    <vt:lpwstr>e1168d2b-5bcb-49ed-aee3-2dfe370931f1</vt:lpwstr>
  </property>
  <property fmtid="{D5CDD505-2E9C-101B-9397-08002B2CF9AE}" pid="5" name="tmrBranch">
    <vt:lpwstr>4;#Governance|4109232e-bbd4-44c4-9727-5d1fed4801b7</vt:lpwstr>
  </property>
  <property fmtid="{D5CDD505-2E9C-101B-9397-08002B2CF9AE}" pid="6" name="tmrDivision">
    <vt:lpwstr>3;#Corporate|082b3622-19f0-49b9-b5ab-8a8cb7fb2620</vt:lpwstr>
  </property>
  <property fmtid="{D5CDD505-2E9C-101B-9397-08002B2CF9AE}" pid="7" name="tmrDocumentType">
    <vt:lpwstr>145;#Template|1d838a78-56d7-4bed-b3b5-0c57b696e892</vt:lpwstr>
  </property>
  <property fmtid="{D5CDD505-2E9C-101B-9397-08002B2CF9AE}" pid="8" name="_ExtendedDescription">
    <vt:lpwstr/>
  </property>
  <property fmtid="{D5CDD505-2E9C-101B-9397-08002B2CF9AE}" pid="9" name="tmrTopic">
    <vt:lpwstr>148;#Branding|d294e289-6d23-487b-9b39-1118022dea9f;#147;# Template|46682155-7949-451c-b947-cbe70f39baa4</vt:lpwstr>
  </property>
</Properties>
</file>